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93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4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5998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49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0124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70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3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4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9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9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9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6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8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7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E2BAE-05DF-4C06-8432-FD4AA406675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BE6F01-92BA-49F9-B7C5-A6806959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8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ctrTitle"/>
          </p:nvPr>
        </p:nvSpPr>
        <p:spPr bwMode="auto">
          <a:xfrm>
            <a:off x="905813" y="1493950"/>
            <a:ext cx="9144000" cy="341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rmAutofit/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 Nazanin" pitchFamily="2" charset="-78"/>
              </a:defRPr>
            </a:lvl9pPr>
          </a:lstStyle>
          <a:p>
            <a:pPr>
              <a:lnSpc>
                <a:spcPct val="150000"/>
              </a:lnSpc>
            </a:pPr>
            <a:r>
              <a:rPr lang="fa-IR" kern="0" dirty="0" smtClean="0">
                <a:solidFill>
                  <a:srgbClr val="FF0000"/>
                </a:solidFill>
                <a:cs typeface="B Titr" panose="00000700000000000000" pitchFamily="2" charset="-78"/>
              </a:rPr>
              <a:t>پذیرش در دوره رشد </a:t>
            </a:r>
            <a:r>
              <a:rPr lang="fa-IR" kern="0" dirty="0" smtClean="0">
                <a:cs typeface="B Titr" panose="00000700000000000000" pitchFamily="2" charset="-78"/>
              </a:rPr>
              <a:t/>
            </a:r>
            <a:br>
              <a:rPr lang="fa-IR" kern="0" dirty="0" smtClean="0">
                <a:cs typeface="B Titr" panose="00000700000000000000" pitchFamily="2" charset="-78"/>
              </a:rPr>
            </a:br>
            <a:r>
              <a:rPr lang="fa-IR" sz="2700" kern="0" dirty="0" smtClean="0">
                <a:cs typeface="B Titr" panose="00000700000000000000" pitchFamily="2" charset="-78"/>
              </a:rPr>
              <a:t>مرکز رشد زیست فناوری</a:t>
            </a:r>
            <a:br>
              <a:rPr lang="fa-IR" sz="2700" kern="0" dirty="0" smtClean="0">
                <a:cs typeface="B Titr" panose="00000700000000000000" pitchFamily="2" charset="-78"/>
              </a:rPr>
            </a:br>
            <a:r>
              <a:rPr lang="fa-IR" sz="2700" kern="0" dirty="0" smtClean="0">
                <a:cs typeface="B Titr" panose="00000700000000000000" pitchFamily="2" charset="-78"/>
              </a:rPr>
              <a:t>پژوهشگاه ملی مهندسی ژنتیک و زیست فناوری</a:t>
            </a:r>
            <a:endParaRPr lang="fa-IR" sz="2700" kern="0" dirty="0">
              <a:cs typeface="B Titr" panose="000007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fa-IR" sz="2700" kern="0" dirty="0" smtClean="0">
                <a:cs typeface="B Titr" panose="00000700000000000000" pitchFamily="2" charset="-78"/>
              </a:rPr>
              <a:t>(تاریخ ارائه...)</a:t>
            </a:r>
            <a:endParaRPr lang="fa-IR" sz="2700" kern="0" dirty="0"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896" y="262591"/>
            <a:ext cx="1807013" cy="12313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117" y="37003"/>
            <a:ext cx="1371603" cy="145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9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674255" y="1011751"/>
            <a:ext cx="74739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بیان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فرصت های بازار و کارآفرینی حول ایده 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</a:t>
            </a:r>
            <a:endParaRPr lang="en-US" sz="4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411230" y="2544411"/>
            <a:ext cx="4208463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134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416452" y="643529"/>
            <a:ext cx="6917457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a-IR" sz="3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میزان اعتبارات </a:t>
            </a:r>
            <a:r>
              <a:rPr lang="fa-IR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ریالی </a:t>
            </a:r>
            <a:r>
              <a:rPr lang="fa-IR" sz="3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که تاکنون انجام شده </a:t>
            </a:r>
            <a:r>
              <a:rPr lang="fa-IR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و </a:t>
            </a:r>
            <a:r>
              <a:rPr lang="fa-IR" sz="3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برآورد اعتبارات </a:t>
            </a:r>
            <a:r>
              <a:rPr lang="fa-IR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مورد نیاز </a:t>
            </a:r>
            <a:r>
              <a:rPr lang="fa-IR" sz="3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جهت ادامه کار</a:t>
            </a:r>
            <a:endParaRPr lang="fa-IR" sz="34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955017" y="3420962"/>
            <a:ext cx="82867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>
              <a:lnSpc>
                <a:spcPct val="150000"/>
              </a:lnSpc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sz="3000" dirty="0">
                <a:solidFill>
                  <a:srgbClr val="FF0000"/>
                </a:solidFill>
                <a:latin typeface="Gill Sans MT" pitchFamily="34" charset="0"/>
                <a:cs typeface="B Nazanin" pitchFamily="2" charset="-78"/>
              </a:rPr>
              <a:t>موضوع و نحوه تامین هزینه های انجام شده تاکنون قید گردد.</a:t>
            </a:r>
          </a:p>
        </p:txBody>
      </p:sp>
    </p:spTree>
    <p:extLst>
      <p:ext uri="{BB962C8B-B14F-4D97-AF65-F5344CB8AC3E}">
        <p14:creationId xmlns:p14="http://schemas.microsoft.com/office/powerpoint/2010/main" val="6783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39221" y="1098986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هزینه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ها</a:t>
            </a:r>
            <a:endParaRPr lang="fa-IR" sz="4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4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633045" y="1137055"/>
            <a:ext cx="8072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منابع تامین اعتبار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ایده</a:t>
            </a:r>
            <a:endParaRPr lang="fa-IR" sz="4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7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4112340" y="736600"/>
            <a:ext cx="455704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اطلاعات مالی</a:t>
            </a:r>
          </a:p>
        </p:txBody>
      </p:sp>
      <p:sp>
        <p:nvSpPr>
          <p:cNvPr id="3" name="Rectangle 2"/>
          <p:cNvSpPr/>
          <p:nvPr/>
        </p:nvSpPr>
        <p:spPr>
          <a:xfrm>
            <a:off x="4743404" y="2189636"/>
            <a:ext cx="4208463" cy="29418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B Nazanin" panose="00000400000000000000" pitchFamily="2" charset="-78"/>
              </a:rPr>
              <a:t>قیمت تمام شده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B Nazanin" panose="00000400000000000000" pitchFamily="2" charset="-78"/>
              </a:rPr>
              <a:t>نقطه سر به سر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B Nazanin" panose="00000400000000000000" pitchFamily="2" charset="-78"/>
              </a:rPr>
              <a:t>نحوه بازگشت سرمایه 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B Nazanin" panose="00000400000000000000" pitchFamily="2" charset="-78"/>
              </a:rPr>
              <a:t>پیش بینی میزان درآمد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solidFill>
                <a:prstClr val="black"/>
              </a:solidFill>
              <a:latin typeface="Gill Sans MT"/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698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656524" y="862470"/>
            <a:ext cx="8572500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استراتژی قیمت گذاری</a:t>
            </a:r>
          </a:p>
          <a:p>
            <a:pPr algn="just" rtl="1">
              <a:defRPr/>
            </a:pPr>
            <a:r>
              <a:rPr lang="fa-I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(با مقایسه قیمت محصول/خدمات رقبا)</a:t>
            </a:r>
          </a:p>
        </p:txBody>
      </p:sp>
      <p:sp>
        <p:nvSpPr>
          <p:cNvPr id="3" name="Rectangle 2"/>
          <p:cNvSpPr/>
          <p:nvPr/>
        </p:nvSpPr>
        <p:spPr>
          <a:xfrm>
            <a:off x="5271473" y="2559070"/>
            <a:ext cx="4208462" cy="2390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46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3037485" y="823833"/>
            <a:ext cx="641226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مدل کسب و کار</a:t>
            </a:r>
            <a:b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</a:br>
            <a:r>
              <a:rPr lang="fa-I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از نظر فروش محصول/ارائه خدمات/فروش دانش فنی...)</a:t>
            </a:r>
            <a:endParaRPr lang="fa-I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732948" y="2893921"/>
            <a:ext cx="4208462" cy="239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 smtClean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fa-IR" sz="2800" b="1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 smtClean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10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893040" y="541066"/>
            <a:ext cx="8572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برنامه کاری در دوره رشد</a:t>
            </a:r>
            <a:endParaRPr lang="fa-I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graphicFrame>
        <p:nvGraphicFramePr>
          <p:cNvPr id="3" name="Group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032373"/>
              </p:ext>
            </p:extLst>
          </p:nvPr>
        </p:nvGraphicFramePr>
        <p:xfrm>
          <a:off x="1331190" y="1616407"/>
          <a:ext cx="7696200" cy="4284670"/>
        </p:xfrm>
        <a:graphic>
          <a:graphicData uri="http://schemas.openxmlformats.org/drawingml/2006/table">
            <a:tbl>
              <a:tblPr rtl="1"/>
              <a:tblGrid>
                <a:gridCol w="1617662"/>
                <a:gridCol w="506413"/>
                <a:gridCol w="508000"/>
                <a:gridCol w="506412"/>
                <a:gridCol w="506413"/>
                <a:gridCol w="506412"/>
                <a:gridCol w="506413"/>
                <a:gridCol w="506412"/>
                <a:gridCol w="506413"/>
                <a:gridCol w="506412"/>
                <a:gridCol w="506413"/>
                <a:gridCol w="506412"/>
                <a:gridCol w="506413"/>
              </a:tblGrid>
              <a:tr h="533400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مراحل اجراي ایده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شروع و خاتمه ( ماه )</a:t>
                      </a:r>
                      <a:r>
                        <a:rPr kumimoji="0" lang="fa-I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538170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2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3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4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5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6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7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8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9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10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11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12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03275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طراحي جزئي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ساخت نمونه محصول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انجام تست‏هاي لازم روي دستگاه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بازنگري و تكميل طرح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3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772434" y="617202"/>
            <a:ext cx="8572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بررسی و معرفی 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بازار هدف</a:t>
            </a:r>
            <a:endParaRPr lang="fa-I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36472" y="1996453"/>
            <a:ext cx="4208462" cy="2390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69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922427" y="841977"/>
            <a:ext cx="8572500" cy="116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ارزيابي و تحليل بازار</a:t>
            </a:r>
          </a:p>
          <a:p>
            <a:pPr algn="just" rtl="1">
              <a:lnSpc>
                <a:spcPct val="120000"/>
              </a:lnSpc>
              <a:defRPr/>
            </a:pPr>
            <a:r>
              <a:rPr lang="fa-IR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(اندازه و روند رشد بازار،‌شناخت مشتري،‌عوامل موثر و ..)</a:t>
            </a:r>
            <a:endParaRPr lang="fa-IR" sz="1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86465" y="2364676"/>
            <a:ext cx="4208462" cy="2390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prstClr val="black"/>
                </a:solidFill>
                <a:latin typeface="Gill Sans MT"/>
                <a:cs typeface="+mn-cs"/>
              </a:rPr>
              <a:t>................</a:t>
            </a: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278755" y="1131329"/>
            <a:ext cx="6500813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4000" b="1" dirty="0">
                <a:solidFill>
                  <a:srgbClr val="000000"/>
                </a:solidFill>
                <a:latin typeface="2  Nazanin"/>
                <a:cs typeface="B Nazanin" pitchFamily="2" charset="-78"/>
              </a:rPr>
              <a:t>نام شرکت (نام کامل تجاری)</a:t>
            </a:r>
          </a:p>
          <a:p>
            <a:pPr algn="ctr">
              <a:spcBef>
                <a:spcPct val="50000"/>
              </a:spcBef>
            </a:pPr>
            <a:r>
              <a:rPr lang="fa-IR" sz="4000" b="1" dirty="0">
                <a:solidFill>
                  <a:srgbClr val="000000"/>
                </a:solidFill>
                <a:latin typeface="2  Nazanin"/>
                <a:cs typeface="B Nazanin" pitchFamily="2" charset="-78"/>
              </a:rPr>
              <a:t>تاریخ / شماره ثبت</a:t>
            </a:r>
          </a:p>
          <a:p>
            <a:pPr algn="ctr">
              <a:spcBef>
                <a:spcPct val="50000"/>
              </a:spcBef>
            </a:pPr>
            <a:r>
              <a:rPr lang="fa-IR" sz="4000" b="1" dirty="0">
                <a:solidFill>
                  <a:srgbClr val="000000"/>
                </a:solidFill>
                <a:latin typeface="2  Nazanin"/>
                <a:cs typeface="B Nazanin" pitchFamily="2" charset="-78"/>
              </a:rPr>
              <a:t>محل ثبت</a:t>
            </a:r>
          </a:p>
          <a:p>
            <a:pPr algn="ctr">
              <a:spcBef>
                <a:spcPct val="50000"/>
              </a:spcBef>
            </a:pPr>
            <a:endParaRPr lang="fa-IR" sz="4000" b="1" dirty="0">
              <a:solidFill>
                <a:srgbClr val="000000"/>
              </a:solidFill>
              <a:latin typeface="2  Nazanin"/>
              <a:cs typeface="B Nazanin" pitchFamily="2" charset="-78"/>
            </a:endParaRPr>
          </a:p>
          <a:p>
            <a:pPr algn="ctr">
              <a:spcBef>
                <a:spcPct val="50000"/>
              </a:spcBef>
            </a:pPr>
            <a:r>
              <a:rPr lang="fa-IR" sz="2800" b="1" dirty="0">
                <a:solidFill>
                  <a:srgbClr val="000000"/>
                </a:solidFill>
                <a:cs typeface="B Nazanin" pitchFamily="2" charset="-78"/>
              </a:rPr>
              <a:t>زمینه اصلی فعالیت مطابق اساسنامه شرکت:</a:t>
            </a:r>
            <a:endParaRPr lang="en-US" sz="4000" b="1" dirty="0">
              <a:solidFill>
                <a:srgbClr val="000000"/>
              </a:solidFill>
              <a:latin typeface="2  Nazanin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723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687407" y="1045416"/>
            <a:ext cx="6572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رقبای داخلی و خارجی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244116" y="2642394"/>
            <a:ext cx="4208463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087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3663284" y="999746"/>
            <a:ext cx="54041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مزیت های رقابتی محصول</a:t>
            </a:r>
            <a:endParaRPr lang="fa-I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666775" y="2618515"/>
            <a:ext cx="420846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58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481071" y="734630"/>
            <a:ext cx="75512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نقاط قوت و فرصت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/ نقاط ضعف 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و تهدیدها</a:t>
            </a:r>
            <a:endParaRPr lang="fa-I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823895" y="2395130"/>
            <a:ext cx="420846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447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590655" y="888151"/>
            <a:ext cx="6572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fa-IR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تشريح و تحليل ريسكها</a:t>
            </a:r>
            <a:endParaRPr lang="fa-IR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195799" y="2364676"/>
            <a:ext cx="4208463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688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4026045" y="674552"/>
            <a:ext cx="57363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5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اعلام روشهای كسب درآمد از </a:t>
            </a:r>
          </a:p>
          <a:p>
            <a:pPr algn="just" rtl="1">
              <a:lnSpc>
                <a:spcPct val="120000"/>
              </a:lnSpc>
              <a:defRPr/>
            </a:pPr>
            <a:r>
              <a:rPr lang="fa-IR" sz="35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ساير فعاليتهاي اقتصادي </a:t>
            </a:r>
            <a:endParaRPr lang="fa-IR" sz="35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248104" y="2361759"/>
            <a:ext cx="420846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788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3563888" y="605461"/>
            <a:ext cx="57789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تفاهم نامه همکاری و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قراردادها (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در صورت وجود)</a:t>
            </a:r>
            <a:endParaRPr lang="fa-I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096856" y="2678465"/>
            <a:ext cx="420846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037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096856" y="2678465"/>
            <a:ext cx="420846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810606" y="891755"/>
            <a:ext cx="8572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برنامه های آتی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شرکت</a:t>
            </a:r>
            <a:endParaRPr lang="fa-IR" sz="1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841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052714" y="750088"/>
            <a:ext cx="72526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برنامه های آتی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شرکت</a:t>
            </a:r>
            <a:endParaRPr lang="fa-IR" sz="1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436804" y="2069116"/>
            <a:ext cx="5494337" cy="357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مدل توسعه ایده محوری</a:t>
            </a: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سرانجام ایده محوری</a:t>
            </a: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مشاوره ها و پروژه ها</a:t>
            </a: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نیروی انسانی، سهامداران و </a:t>
            </a:r>
            <a:r>
              <a:rPr lang="fa-IR" sz="2800" b="1" dirty="0" smtClean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</a:t>
            </a: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 smtClean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كسب درآمد از ساير فعاليتهاي اقتصادي</a:t>
            </a:r>
          </a:p>
          <a:p>
            <a:pPr marL="365125" indent="-282575" algn="r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endParaRPr lang="fa-IR" sz="2800" b="1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644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393615" y="1239533"/>
            <a:ext cx="590706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a-IR" sz="40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معرفی پرسنل </a:t>
            </a:r>
            <a:r>
              <a:rPr lang="fa-IR" sz="4000" b="1" dirty="0" smtClean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تخصصی غیر </a:t>
            </a:r>
            <a:r>
              <a:rPr lang="fa-IR" sz="40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سهامدار</a:t>
            </a:r>
            <a:r>
              <a:rPr lang="fa-IR" sz="4000" b="1" dirty="0">
                <a:solidFill>
                  <a:srgbClr val="000000"/>
                </a:solidFill>
                <a:latin typeface="Gill Sans MT" pitchFamily="34" charset="0"/>
                <a:cs typeface="B Compset" pitchFamily="2" charset="-78"/>
              </a:rPr>
              <a:t> </a:t>
            </a:r>
            <a:r>
              <a:rPr lang="fa-IR" sz="40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شركت</a:t>
            </a:r>
            <a:endParaRPr lang="en-US" dirty="0"/>
          </a:p>
        </p:txBody>
      </p:sp>
      <p:graphicFrame>
        <p:nvGraphicFramePr>
          <p:cNvPr id="6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92153"/>
              </p:ext>
            </p:extLst>
          </p:nvPr>
        </p:nvGraphicFramePr>
        <p:xfrm>
          <a:off x="1585461" y="3140849"/>
          <a:ext cx="7916735" cy="2214579"/>
        </p:xfrm>
        <a:graphic>
          <a:graphicData uri="http://schemas.openxmlformats.org/drawingml/2006/table">
            <a:tbl>
              <a:tblPr rtl="1"/>
              <a:tblGrid>
                <a:gridCol w="1667911"/>
                <a:gridCol w="1499034"/>
                <a:gridCol w="1209599"/>
                <a:gridCol w="486603"/>
                <a:gridCol w="1158558"/>
                <a:gridCol w="886967"/>
                <a:gridCol w="1008063"/>
              </a:tblGrid>
              <a:tr h="417032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نام و نام خانوادگی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مدرک تحصيلي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زمينة تخصصي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سمت در واحد فناوری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نوع همکاری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68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تمام وقت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پاره وقت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812212" y="1041991"/>
            <a:ext cx="64326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معرفی اعضای هیات مدیره ، سهامداران اصلی و میزان سهام</a:t>
            </a:r>
            <a:endParaRPr lang="en-US" dirty="0"/>
          </a:p>
        </p:txBody>
      </p:sp>
      <p:graphicFrame>
        <p:nvGraphicFramePr>
          <p:cNvPr id="6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731360"/>
              </p:ext>
            </p:extLst>
          </p:nvPr>
        </p:nvGraphicFramePr>
        <p:xfrm>
          <a:off x="753796" y="2939452"/>
          <a:ext cx="8740004" cy="2232020"/>
        </p:xfrm>
        <a:graphic>
          <a:graphicData uri="http://schemas.openxmlformats.org/drawingml/2006/table">
            <a:tbl>
              <a:tblPr rtl="1"/>
              <a:tblGrid>
                <a:gridCol w="1512888"/>
                <a:gridCol w="1655762"/>
                <a:gridCol w="1163003"/>
                <a:gridCol w="651827"/>
                <a:gridCol w="707953"/>
                <a:gridCol w="1132458"/>
                <a:gridCol w="908050"/>
                <a:gridCol w="1008063"/>
              </a:tblGrid>
              <a:tr h="531802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نام و نام خانوادگی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مدرک تحصيلي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زمينة تخصصي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سمت در واحد فناوری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درصد سهام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نوع همکاری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تمام وقت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پاره وقت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1018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57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629600" y="636484"/>
            <a:ext cx="68762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سوابق پژوهشی، فناوری ومهندسی شرکت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03558" y="2701306"/>
            <a:ext cx="45720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3200" dirty="0">
                <a:solidFill>
                  <a:srgbClr val="000000"/>
                </a:solidFill>
                <a:latin typeface="Gill Sans MT" pitchFamily="34" charset="0"/>
                <a:ea typeface="2  Nazanin"/>
                <a:cs typeface="B Nazanin" pitchFamily="2" charset="-78"/>
              </a:rPr>
              <a:t>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3200" dirty="0">
                <a:solidFill>
                  <a:srgbClr val="000000"/>
                </a:solidFill>
                <a:latin typeface="Gill Sans MT" pitchFamily="34" charset="0"/>
                <a:ea typeface="2  Nazanin"/>
                <a:cs typeface="B Nazanin" pitchFamily="2" charset="-78"/>
              </a:rPr>
              <a:t>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3200" dirty="0">
                <a:solidFill>
                  <a:srgbClr val="000000"/>
                </a:solidFill>
                <a:latin typeface="Gill Sans MT" pitchFamily="34" charset="0"/>
                <a:ea typeface="2  Nazanin"/>
                <a:cs typeface="B Nazanin" pitchFamily="2" charset="-78"/>
              </a:rPr>
              <a:t>.......</a:t>
            </a:r>
            <a:endParaRPr lang="en-US" sz="3200" dirty="0">
              <a:solidFill>
                <a:srgbClr val="000000"/>
              </a:solidFill>
              <a:latin typeface="Gill Sans MT" pitchFamily="34" charset="0"/>
              <a:ea typeface="2  Nazanin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419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284601" y="1165388"/>
            <a:ext cx="594228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عنوان ایده 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محوری:</a:t>
            </a:r>
            <a:endParaRPr lang="fa-IR" sz="4000" b="1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  <a:p>
            <a:pPr algn="r">
              <a:defRPr/>
            </a:pP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خلاصه ایده محوری: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33428" y="3028543"/>
            <a:ext cx="6444630" cy="1724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200" dirty="0">
                <a:solidFill>
                  <a:prstClr val="black"/>
                </a:solidFill>
                <a:latin typeface="Gill Sans MT"/>
                <a:ea typeface="2  Nazanin"/>
                <a:cs typeface="+mn-cs"/>
              </a:rPr>
              <a:t>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defRPr/>
            </a:pPr>
            <a:endParaRPr lang="fa-IR" sz="3200" dirty="0">
              <a:solidFill>
                <a:prstClr val="black"/>
              </a:solidFill>
              <a:latin typeface="Gill Sans MT"/>
              <a:ea typeface="2  Nazanin"/>
              <a:cs typeface="+mn-cs"/>
            </a:endParaRP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3200" dirty="0">
              <a:solidFill>
                <a:prstClr val="black"/>
              </a:solidFill>
              <a:latin typeface="Gill Sans MT"/>
              <a:ea typeface="2  Nazani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42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343955" y="1039672"/>
            <a:ext cx="72152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فناوری و  وجهه نوآوری در ایده 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</a:t>
            </a:r>
            <a:endParaRPr lang="en-US" dirty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876059" y="2420888"/>
            <a:ext cx="668319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32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32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280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31831" y="1341452"/>
            <a:ext cx="755566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تشریح بازار و توجیه </a:t>
            </a:r>
            <a:r>
              <a:rPr lang="fa-I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اقتصادی ایده </a:t>
            </a:r>
            <a:r>
              <a:rPr lang="fa-IR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</a:t>
            </a:r>
            <a:endParaRPr lang="fa-IR" sz="4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804302" y="2459525"/>
            <a:ext cx="668319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r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32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32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521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3681429" y="1371022"/>
            <a:ext cx="59790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سوابق اثبات فناوري ایده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549057" y="2899755"/>
            <a:ext cx="42084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2800" dirty="0">
              <a:solidFill>
                <a:srgbClr val="000000"/>
              </a:solidFill>
              <a:latin typeface="Gill Sans MT" pitchFamily="34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156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361</Words>
  <Application>Microsoft Office PowerPoint</Application>
  <PresentationFormat>Widescreen</PresentationFormat>
  <Paragraphs>124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3" baseType="lpstr">
      <vt:lpstr>2  Nazanin</vt:lpstr>
      <vt:lpstr>Arial</vt:lpstr>
      <vt:lpstr>B Compset</vt:lpstr>
      <vt:lpstr>B Nazanin</vt:lpstr>
      <vt:lpstr>B Titr</vt:lpstr>
      <vt:lpstr>B Zar</vt:lpstr>
      <vt:lpstr>Calibri</vt:lpstr>
      <vt:lpstr>Gill Sans MT</vt:lpstr>
      <vt:lpstr>Majalla UI</vt:lpstr>
      <vt:lpstr>Nazanin</vt:lpstr>
      <vt:lpstr>Tahoma</vt:lpstr>
      <vt:lpstr>Times New Roman</vt:lpstr>
      <vt:lpstr>Trebuchet MS</vt:lpstr>
      <vt:lpstr>Wingdings 2</vt:lpstr>
      <vt:lpstr>Wingdings 3</vt:lpstr>
      <vt:lpstr>Facet</vt:lpstr>
      <vt:lpstr>پذیرش در دوره رشد  مرکز رشد زیست فناوری پژوهشگاه ملی مهندسی ژنتیک و زیست فناوری (تاریخ ارائه...)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پذیرش در دوره رشد  مرکز رشد واحدهای فناور دانشگاه صنعتی خواجه نصیرالدین طوسی  (تاریخ ارائه...)</dc:title>
  <dc:creator>Forozandeh</dc:creator>
  <cp:lastModifiedBy>Forozandeh</cp:lastModifiedBy>
  <cp:revision>13</cp:revision>
  <dcterms:created xsi:type="dcterms:W3CDTF">2021-05-24T09:53:40Z</dcterms:created>
  <dcterms:modified xsi:type="dcterms:W3CDTF">2022-02-16T06:22:18Z</dcterms:modified>
</cp:coreProperties>
</file>