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280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89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704767" y="986067"/>
            <a:ext cx="5708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4000" i="1">
                <a:solidFill>
                  <a:schemeClr val="lt1"/>
                </a:solidFill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4000" i="1">
                <a:solidFill>
                  <a:schemeClr val="lt1"/>
                </a:solidFill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4000" i="1">
                <a:solidFill>
                  <a:schemeClr val="lt1"/>
                </a:solidFill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4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6" name="Google Shape;1046;p4"/>
          <p:cNvSpPr txBox="1"/>
          <p:nvPr/>
        </p:nvSpPr>
        <p:spPr>
          <a:xfrm>
            <a:off x="879900" y="552100"/>
            <a:ext cx="100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6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6583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87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957733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4012351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7066968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21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189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833233" y="5570267"/>
            <a:ext cx="9012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79" name="Google Shape;2679;p9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90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422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8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4060" y="1700883"/>
            <a:ext cx="7560940" cy="248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پذیرش در دوره رشد مقدماتی</a:t>
            </a:r>
            <a:b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</a:br>
            <a:r>
              <a:rPr lang="fa-IR" sz="2700" dirty="0" smtClean="0">
                <a:solidFill>
                  <a:schemeClr val="bg1"/>
                </a:solidFill>
                <a:cs typeface="B Titr" panose="00000700000000000000" pitchFamily="2" charset="-78"/>
              </a:rPr>
              <a:t>مرکز رشد زیست فناوری</a:t>
            </a:r>
          </a:p>
          <a:p>
            <a:pPr algn="ctr">
              <a:lnSpc>
                <a:spcPct val="150000"/>
              </a:lnSpc>
            </a:pPr>
            <a:r>
              <a:rPr lang="fa-IR" sz="2700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پژوهشگاه ملی مهندسی ژنتیک و زیست فناوری</a:t>
            </a:r>
            <a:endParaRPr lang="fa-IR" sz="27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6427665" y="38822"/>
            <a:ext cx="2017335" cy="1669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" y="144958"/>
            <a:ext cx="1371487" cy="14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" y="2536723"/>
            <a:ext cx="7562481" cy="1474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5000" b="1" dirty="0" smtClean="0">
                <a:latin typeface="IranNastaliq" pitchFamily="18" charset="0"/>
                <a:cs typeface="B Nazanin" pitchFamily="2" charset="-78"/>
              </a:rPr>
              <a:t>توجیه نوآورانه بودن ايده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106680" y="132734"/>
            <a:ext cx="2035519" cy="16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799" y="2256503"/>
            <a:ext cx="7020136" cy="1533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66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ويژگي هاي محصول</a:t>
            </a:r>
            <a:r>
              <a:rPr lang="fa-IR" sz="5000" b="1" dirty="0" smtClean="0">
                <a:latin typeface="IranNastaliq" pitchFamily="18" charset="0"/>
                <a:cs typeface="B Nazanin" pitchFamily="2" charset="-7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0"/>
            <a:ext cx="2050026" cy="1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496" y="1533831"/>
            <a:ext cx="8229600" cy="1769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3600" b="1" dirty="0" smtClean="0">
                <a:solidFill>
                  <a:schemeClr val="bg1"/>
                </a:solidFill>
                <a:latin typeface="IranNastaliq" pitchFamily="18" charset="0"/>
                <a:cs typeface="B Nazanin" pitchFamily="2" charset="-78"/>
              </a:rPr>
              <a:t>فعاليت هاي تحقيقاتي انجام گرفته مرتبط با ایده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24496" y="3583858"/>
            <a:ext cx="8229600" cy="1277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فعالیت ها توسط تیم</a:t>
            </a:r>
          </a:p>
          <a:p>
            <a:r>
              <a:rPr lang="fa-IR" alt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فعالیت های داخلی</a:t>
            </a:r>
          </a:p>
          <a:p>
            <a:r>
              <a:rPr lang="fa-IR" alt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فعالیت های خارجی </a:t>
            </a:r>
            <a:endParaRPr lang="fa-IR" altLang="fa-IR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0" y="117987"/>
            <a:ext cx="2014020" cy="16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009" y="2286000"/>
            <a:ext cx="6995210" cy="1297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50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توجیه اقتصادي ایده </a:t>
            </a:r>
            <a:endParaRPr lang="fa-IR" sz="5000" b="1" dirty="0">
              <a:solidFill>
                <a:srgbClr val="00B050"/>
              </a:solidFill>
              <a:latin typeface="IranNastaliq" pitchFamily="18" charset="0"/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240"/>
            <a:ext cx="2039753" cy="16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389239"/>
            <a:ext cx="8229600" cy="2138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500" b="1" dirty="0" smtClean="0">
                <a:solidFill>
                  <a:schemeClr val="bg1"/>
                </a:solidFill>
                <a:latin typeface="IranNastaliq" pitchFamily="18" charset="0"/>
                <a:cs typeface="B Nazanin" pitchFamily="2" charset="-78"/>
              </a:rPr>
              <a:t>موانع و مشكلات اجرايي (مالي/غيرمالي)</a:t>
            </a:r>
            <a:r>
              <a:rPr lang="fa-IR" sz="4500" dirty="0" smtClean="0">
                <a:solidFill>
                  <a:schemeClr val="bg1"/>
                </a:solidFill>
                <a:latin typeface="IranNastaliq" pitchFamily="18" charset="0"/>
                <a:cs typeface="B Nazanin" pitchFamily="2" charset="-78"/>
              </a:rPr>
              <a:t/>
            </a:r>
            <a:br>
              <a:rPr lang="fa-IR" sz="4500" dirty="0" smtClean="0">
                <a:solidFill>
                  <a:schemeClr val="bg1"/>
                </a:solidFill>
                <a:latin typeface="IranNastaliq" pitchFamily="18" charset="0"/>
                <a:cs typeface="B Nazanin" pitchFamily="2" charset="-78"/>
              </a:rPr>
            </a:br>
            <a:endParaRPr lang="fa-IR" sz="4500" dirty="0" smtClean="0">
              <a:solidFill>
                <a:schemeClr val="bg1"/>
              </a:solidFill>
              <a:latin typeface="IranNastaliq" pitchFamily="18" charset="0"/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0" y="114130"/>
            <a:ext cx="2029009" cy="16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375" y="2094270"/>
            <a:ext cx="8229600" cy="2109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0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معرفی رقبا در بازار (داخل و خارج) و نقاط قوت و ضعف  به تفکیک </a:t>
            </a:r>
            <a:endParaRPr lang="fa-IR" sz="4000" b="1" dirty="0">
              <a:solidFill>
                <a:srgbClr val="00B050"/>
              </a:solidFill>
              <a:latin typeface="IranNastaliq" pitchFamily="18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5" y="117988"/>
            <a:ext cx="2020528" cy="16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2955" y="2654709"/>
            <a:ext cx="7241458" cy="1430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4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فرصت هاي كاري (حال و آینده) </a:t>
            </a:r>
            <a:endParaRPr lang="fa-IR" sz="4400" b="1" dirty="0">
              <a:solidFill>
                <a:srgbClr val="00B050"/>
              </a:solidFill>
              <a:latin typeface="IranNastaliq" pitchFamily="18" charset="0"/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20"/>
            <a:ext cx="2050026" cy="16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3170" y="2094272"/>
            <a:ext cx="6040804" cy="1976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6000" b="1" dirty="0" smtClean="0">
                <a:latin typeface="IranNastaliq" pitchFamily="18" charset="0"/>
                <a:cs typeface="B Nazanin" pitchFamily="2" charset="-78"/>
              </a:rPr>
              <a:t>بررسی بازار ایده </a:t>
            </a:r>
            <a:endParaRPr lang="fa-IR" sz="6000" b="1" dirty="0">
              <a:latin typeface="IranNastaliq" pitchFamily="18" charset="0"/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25843" y="126546"/>
            <a:ext cx="2054653" cy="16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509" y="2920181"/>
            <a:ext cx="8229600" cy="1002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600" b="1" dirty="0" smtClean="0">
                <a:latin typeface="IranNastaliq" pitchFamily="18" charset="0"/>
                <a:cs typeface="B Nazanin" pitchFamily="2" charset="-78"/>
              </a:rPr>
              <a:t>وجه تمايز و شاخص اصلي نسبت به رقبا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0" y="158409"/>
            <a:ext cx="2027001" cy="16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513273" y="2771903"/>
            <a:ext cx="10458334" cy="2376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a-IR" sz="50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مراحل برنامه كاري هسته در دوره</a:t>
            </a:r>
          </a:p>
          <a:p>
            <a:pPr algn="ctr">
              <a:defRPr/>
            </a:pPr>
            <a:r>
              <a:rPr lang="fa-IR" sz="50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 رشدمقدماتي</a:t>
            </a:r>
          </a:p>
          <a:p>
            <a:pPr algn="ctr">
              <a:defRPr/>
            </a:pPr>
            <a:endParaRPr lang="en-US" sz="5000" dirty="0" smtClean="0">
              <a:solidFill>
                <a:srgbClr val="00B050"/>
              </a:solidFill>
              <a:latin typeface="IranNastaliq" pitchFamily="18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4" y="123439"/>
            <a:ext cx="2019415" cy="16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10747"/>
            <a:ext cx="8229600" cy="3643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نام ثبت شده شرکت</a:t>
            </a:r>
            <a:br>
              <a:rPr lang="fa-IR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</a:br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یا عنوان هسته(به همراه لوگو)......</a:t>
            </a:r>
            <a:r>
              <a:rPr lang="fa-IR" sz="28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</a:br>
            <a:endParaRPr lang="fa-IR" sz="28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1"/>
            <a:ext cx="2020525" cy="16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1582" y="1052744"/>
            <a:ext cx="6548285" cy="857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معرفی موسسين و اعضا اصلي هسته</a:t>
            </a:r>
            <a:endParaRPr lang="fa-IR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43079"/>
              </p:ext>
            </p:extLst>
          </p:nvPr>
        </p:nvGraphicFramePr>
        <p:xfrm>
          <a:off x="280218" y="2148689"/>
          <a:ext cx="8212994" cy="2872053"/>
        </p:xfrm>
        <a:graphic>
          <a:graphicData uri="http://schemas.openxmlformats.org/drawingml/2006/table">
            <a:tbl>
              <a:tblPr rtl="1"/>
              <a:tblGrid>
                <a:gridCol w="153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3035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نام و نام خانوادگی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مدرک تحصيلي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زمينة تخصصي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سمت در واحد فناوری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نوع همکاری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تمام وقت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پاره وقت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61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34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14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0" y="103762"/>
            <a:ext cx="2020529" cy="16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6432" y="1105782"/>
            <a:ext cx="6650999" cy="857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500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معرفي اعضای همکار هسته</a:t>
            </a:r>
            <a:endParaRPr lang="fa-IR" sz="4500" dirty="0">
              <a:solidFill>
                <a:srgbClr val="00B050"/>
              </a:solidFill>
            </a:endParaRPr>
          </a:p>
        </p:txBody>
      </p:sp>
      <p:graphicFrame>
        <p:nvGraphicFramePr>
          <p:cNvPr id="3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87900"/>
              </p:ext>
            </p:extLst>
          </p:nvPr>
        </p:nvGraphicFramePr>
        <p:xfrm>
          <a:off x="239295" y="2176952"/>
          <a:ext cx="8477002" cy="2765844"/>
        </p:xfrm>
        <a:graphic>
          <a:graphicData uri="http://schemas.openxmlformats.org/drawingml/2006/table">
            <a:tbl>
              <a:tblPr rtl="1"/>
              <a:tblGrid>
                <a:gridCol w="199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817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نام و نام خانوادگی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مدرک تحصيلي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زمينة تخصصي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سمت در واحد فناوری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نوع همکاری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تمام وقت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پاره وقت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22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82"/>
            <a:ext cx="2017208" cy="16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9432" y="2477729"/>
            <a:ext cx="7728155" cy="144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5200" b="1" dirty="0" smtClean="0">
                <a:cs typeface="B Nazanin" pitchFamily="2" charset="-78"/>
              </a:rPr>
              <a:t>معرفي مشاور علمی يا اقتصادي</a:t>
            </a:r>
            <a:endParaRPr lang="fa-IR" sz="5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0" y="112804"/>
            <a:ext cx="2027706" cy="1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-406977" y="2949676"/>
            <a:ext cx="8509818" cy="1076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0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معرفی سوابق پژوهشی، فناوری ومهندسی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84"/>
            <a:ext cx="2034164" cy="16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1983" y="2094271"/>
            <a:ext cx="6306456" cy="2256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000" b="1" dirty="0" smtClean="0">
                <a:latin typeface="IranNastaliq" pitchFamily="18" charset="0"/>
                <a:cs typeface="B Nazanin" pitchFamily="2" charset="-78"/>
              </a:rPr>
              <a:t>عنوان ایده محوری:</a:t>
            </a:r>
            <a:br>
              <a:rPr lang="fa-IR" sz="4000" b="1" dirty="0" smtClean="0">
                <a:latin typeface="IranNastaliq" pitchFamily="18" charset="0"/>
                <a:cs typeface="B Nazanin" pitchFamily="2" charset="-78"/>
              </a:rPr>
            </a:br>
            <a:r>
              <a:rPr lang="fa-IR" sz="4000" b="1" dirty="0" smtClean="0">
                <a:latin typeface="IranNastaliq" pitchFamily="18" charset="0"/>
                <a:cs typeface="B Nazanin" pitchFamily="2" charset="-78"/>
              </a:rPr>
              <a:t>خلاصه ایده محوری</a:t>
            </a:r>
            <a:r>
              <a:rPr lang="fa-IR" sz="4000" dirty="0" smtClean="0">
                <a:latin typeface="IranNastaliq" pitchFamily="18" charset="0"/>
                <a:cs typeface="B Nazanin" pitchFamily="2" charset="-78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0" y="103239"/>
            <a:ext cx="2064773" cy="16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5883" y="2492476"/>
            <a:ext cx="4210956" cy="1327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66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هدف از ایده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92"/>
            <a:ext cx="2035278" cy="16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8448" y="2344994"/>
            <a:ext cx="5647320" cy="1578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6000" b="1" dirty="0" smtClean="0">
                <a:solidFill>
                  <a:srgbClr val="00B050"/>
                </a:solidFill>
                <a:latin typeface="IranNastaliq" pitchFamily="18" charset="0"/>
                <a:cs typeface="B Nazanin" pitchFamily="2" charset="-78"/>
              </a:rPr>
              <a:t>توجيه فني ایده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" y="117987"/>
            <a:ext cx="2020528" cy="16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27B5275-9CF4-44D0-9CA0-96040FA8E381}" vid="{68A37730-0BF7-4268-9DC3-48437ABFD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180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2  Nazanin</vt:lpstr>
      <vt:lpstr>Arial</vt:lpstr>
      <vt:lpstr>B Nazanin</vt:lpstr>
      <vt:lpstr>B Titr</vt:lpstr>
      <vt:lpstr>Dosis</vt:lpstr>
      <vt:lpstr>Dosis Light</vt:lpstr>
      <vt:lpstr>IranNastaliq</vt:lpstr>
      <vt:lpstr>Majalla UI</vt:lpstr>
      <vt:lpstr>Nazanin</vt:lpstr>
      <vt:lpstr>Times New Roman</vt:lpstr>
      <vt:lpstr>Titillium Web Light</vt:lpstr>
      <vt:lpstr>Wingdings 2</vt:lpstr>
      <vt:lpstr>Wingdings 3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Forozandeh</dc:creator>
  <cp:lastModifiedBy>roshd</cp:lastModifiedBy>
  <cp:revision>20</cp:revision>
  <dcterms:created xsi:type="dcterms:W3CDTF">2021-05-24T10:59:42Z</dcterms:created>
  <dcterms:modified xsi:type="dcterms:W3CDTF">2022-11-02T07:32:45Z</dcterms:modified>
</cp:coreProperties>
</file>